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10"/>
  </p:notesMasterIdLst>
  <p:sldIdLst>
    <p:sldId id="256" r:id="rId3"/>
    <p:sldId id="259" r:id="rId4"/>
    <p:sldId id="273" r:id="rId5"/>
    <p:sldId id="274" r:id="rId6"/>
    <p:sldId id="275" r:id="rId7"/>
    <p:sldId id="276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ambria Math" panose="02040503050406030204" pitchFamily="18" charset="0"/>
      <p:regular r:id="rId17"/>
    </p:embeddedFont>
    <p:embeddedFont>
      <p:font typeface="Nunito Sans" pitchFamily="2" charset="77"/>
      <p:regular r:id="rId18"/>
      <p:bold r:id="rId19"/>
      <p:italic r:id="rId20"/>
      <p:boldItalic r:id="rId21"/>
    </p:embeddedFont>
    <p:embeddedFont>
      <p:font typeface="Nunito Sans ExtraBold" panose="020F0502020204030204" pitchFamily="34" charset="0"/>
      <p:bold r:id="rId22"/>
      <p:italic r:id="rId23"/>
      <p:boldItalic r:id="rId24"/>
    </p:embeddedFont>
    <p:embeddedFont>
      <p:font typeface="Nunito Sans SemiBold" panose="020F0502020204030204" pitchFamily="34" charset="0"/>
      <p:regular r:id="rId25"/>
      <p:bold r:id="rId26"/>
      <p:italic r:id="rId27"/>
      <p:boldItalic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13">
          <p15:clr>
            <a:srgbClr val="A4A3A4"/>
          </p15:clr>
        </p15:guide>
        <p15:guide id="2" pos="561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hilip Meier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45"/>
    <p:restoredTop sz="95144"/>
  </p:normalViewPr>
  <p:slideViewPr>
    <p:cSldViewPr snapToGrid="0">
      <p:cViewPr varScale="1">
        <p:scale>
          <a:sx n="216" d="100"/>
          <a:sy n="216" d="100"/>
        </p:scale>
        <p:origin x="1176" y="184"/>
      </p:cViewPr>
      <p:guideLst>
        <p:guide orient="horz" pos="2813"/>
        <p:guide pos="56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ebb363c6a7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ebb363c6a7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0561a6c6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0561a6c6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Ideas - who else do we need: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Consulting companies (?)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Deloitte: Tobias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Bearing Point: Tobias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Accenture: 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McK: 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Tech companies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IBM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Microsoft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SAP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Startups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Unicorns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Personio?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Deep Tech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Merantix?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343f63e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343f63e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0" y="515975"/>
            <a:ext cx="8520600" cy="164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Open Sans"/>
              <a:buNone/>
              <a:defRPr sz="4800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Open Sans"/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3007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 sz="2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65675" y="2678451"/>
            <a:ext cx="4287924" cy="240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7" y="3108307"/>
            <a:ext cx="4287924" cy="2386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-only_Text">
  <p:cSld name="Headline-only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title"/>
          </p:nvPr>
        </p:nvSpPr>
        <p:spPr>
          <a:xfrm>
            <a:off x="582282" y="320663"/>
            <a:ext cx="7933200" cy="9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  <a:defRPr i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body" idx="1"/>
          </p:nvPr>
        </p:nvSpPr>
        <p:spPr>
          <a:xfrm>
            <a:off x="582283" y="1616723"/>
            <a:ext cx="6285300" cy="27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3B8F83-0A98-F348-A405-3EDC2D214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84E397-CAFF-9346-868F-7D993E9B74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767D2D-A6FB-904B-B362-9358A9A2B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943F4EC-2F1F-4044-B8A2-72E3BE1D3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3285BB-1024-8F4E-8143-B7BE6413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4366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F1E29F-4B57-B243-ACF4-99002D675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757458-F3A1-BD41-8DD6-F518F0C2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BA74E74-82EA-8847-AA30-133B36E88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B639D7-5778-0C4F-A68D-40EE334BD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F8C251-F0E4-3344-8D63-CABC782A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389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2F69F7-745F-3741-AB41-AF9FE7EB2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2450F5-6D62-494D-8C8A-4FF620917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5926C4-D6F4-0349-8C52-A9E5BB16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4741CC-1476-2E40-AC0F-169563D54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E4D610-0944-314B-B6C4-7D576224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10804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B69A7-D6A2-2E40-86E8-85E3BFA8B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4E7424-B35A-8C43-9D44-4C30BC7AA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66D9F05-4FE9-1249-9CEC-5C1F20322C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1FA0589-A752-DB4F-B59F-81D2C2C63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9885D1-3794-534B-8280-6CAB759B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99A1298-0B07-7140-A2B5-980627CC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93798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A57DD4-9CCC-144E-B8F3-2FA0EACF8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74947BA-D0DA-A24B-B170-02E54F66F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2C2D56A-9D3C-3445-B59B-5B1FF5FB09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00C650-BE26-0B43-B0F9-72EC3D29E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3396333-969F-6648-AC78-91416CCB59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9166674-0827-8F4A-8A39-305E4136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C503F03-13E7-7D47-9259-CDF62D63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FD30451-65F2-964C-ABEC-EC531F0A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143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7DC252-7AFF-5446-9B55-78D7E6B7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B07FB74-48B4-3E4F-8E5D-FB3F1C54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902D3E2-38BF-4F4D-93BA-437F744D7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1628ED-04E4-1743-B691-E800D16F7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6107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4735BA2-1108-2441-A06E-28B68AB6A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27486C-89D3-2A45-BA88-C821AD7AF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B53F10-12C8-B349-87F1-4737AD449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090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62BE94-1727-6741-932C-22D92A73B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16A4C1-2041-6942-8ECD-3EE36FE61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D3C3DCD-75DB-4C4E-80F8-E7D53F20B5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993DD2-0EFC-B147-B9C1-3DC3D5EA9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3981B92-C7ED-604B-A665-7D47CCD1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BAD010-0CC9-C345-8E22-4B042B5B8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5749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959BA-8F1C-BA4D-9A5A-0142A54B9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E434E76-9D17-9847-B438-5BF428DC8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8B8B65A-CE19-EF43-A7E5-6B372BA3E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2537683-D0A9-A54D-A0AB-771962ECE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3B9AF0B-1213-134F-A9A5-8681AA7C4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FF43489-1052-E94F-BC5E-84E1FF7D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08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Open Sans"/>
              <a:buNone/>
              <a:defRPr sz="3600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1033" y="46840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1"/>
                </a:solidFill>
              </a:defRPr>
            </a:lvl1pPr>
            <a:lvl2pPr lvl="1" rtl="0">
              <a:buNone/>
              <a:defRPr sz="1200">
                <a:solidFill>
                  <a:schemeClr val="accent1"/>
                </a:solidFill>
              </a:defRPr>
            </a:lvl2pPr>
            <a:lvl3pPr lvl="2" rtl="0">
              <a:buNone/>
              <a:defRPr sz="1200">
                <a:solidFill>
                  <a:schemeClr val="accent1"/>
                </a:solidFill>
              </a:defRPr>
            </a:lvl3pPr>
            <a:lvl4pPr lvl="3" rtl="0">
              <a:buNone/>
              <a:defRPr sz="1200">
                <a:solidFill>
                  <a:schemeClr val="accent1"/>
                </a:solidFill>
              </a:defRPr>
            </a:lvl4pPr>
            <a:lvl5pPr lvl="4" rtl="0">
              <a:buNone/>
              <a:defRPr sz="1200">
                <a:solidFill>
                  <a:schemeClr val="accent1"/>
                </a:solidFill>
              </a:defRPr>
            </a:lvl5pPr>
            <a:lvl6pPr lvl="5" rtl="0">
              <a:buNone/>
              <a:defRPr sz="1200">
                <a:solidFill>
                  <a:schemeClr val="accent1"/>
                </a:solidFill>
              </a:defRPr>
            </a:lvl6pPr>
            <a:lvl7pPr lvl="6" rtl="0">
              <a:buNone/>
              <a:defRPr sz="1200">
                <a:solidFill>
                  <a:schemeClr val="accent1"/>
                </a:solidFill>
              </a:defRPr>
            </a:lvl7pPr>
            <a:lvl8pPr lvl="7" rtl="0">
              <a:buNone/>
              <a:defRPr sz="1200">
                <a:solidFill>
                  <a:schemeClr val="accent1"/>
                </a:solidFill>
              </a:defRPr>
            </a:lvl8pPr>
            <a:lvl9pPr lvl="8" rtl="0">
              <a:buNone/>
              <a:defRPr sz="1200"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643CAD-13E1-724D-A6CD-0F1E312D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926EE89-B214-894F-8802-8AB04D69C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433F4B-C109-6C49-9408-559BBA31A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372C98-764A-4C42-8EEA-A446A0B66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1BA4CE-F823-DF45-A255-B7E8AC0F6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491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D373435-A4E8-E64D-9284-1309207820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E664F8-9F71-2443-8BB0-84A1BC82E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0F1230-4666-8245-A442-D1D801A46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B17DB41-4E61-9645-8349-817A97DC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939793A-D07B-AD44-8D96-42637B507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971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2"/>
          </p:nvPr>
        </p:nvSpPr>
        <p:spPr>
          <a:xfrm>
            <a:off x="8521033" y="46840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1"/>
                </a:solidFill>
              </a:defRPr>
            </a:lvl1pPr>
            <a:lvl2pPr lvl="1" rtl="0">
              <a:buNone/>
              <a:defRPr sz="1200">
                <a:solidFill>
                  <a:schemeClr val="lt1"/>
                </a:solidFill>
              </a:defRPr>
            </a:lvl2pPr>
            <a:lvl3pPr lvl="2" rtl="0">
              <a:buNone/>
              <a:defRPr sz="1200">
                <a:solidFill>
                  <a:schemeClr val="lt1"/>
                </a:solidFill>
              </a:defRPr>
            </a:lvl3pPr>
            <a:lvl4pPr lvl="3" rtl="0">
              <a:buNone/>
              <a:defRPr sz="1200">
                <a:solidFill>
                  <a:schemeClr val="lt1"/>
                </a:solidFill>
              </a:defRPr>
            </a:lvl4pPr>
            <a:lvl5pPr lvl="4" rtl="0">
              <a:buNone/>
              <a:defRPr sz="1200">
                <a:solidFill>
                  <a:schemeClr val="lt1"/>
                </a:solidFill>
              </a:defRPr>
            </a:lvl5pPr>
            <a:lvl6pPr lvl="5" rtl="0">
              <a:buNone/>
              <a:defRPr sz="1200">
                <a:solidFill>
                  <a:schemeClr val="lt1"/>
                </a:solidFill>
              </a:defRPr>
            </a:lvl6pPr>
            <a:lvl7pPr lvl="6" rtl="0">
              <a:buNone/>
              <a:defRPr sz="1200">
                <a:solidFill>
                  <a:schemeClr val="lt1"/>
                </a:solidFill>
              </a:defRPr>
            </a:lvl7pPr>
            <a:lvl8pPr lvl="7" rtl="0">
              <a:buNone/>
              <a:defRPr sz="1200">
                <a:solidFill>
                  <a:schemeClr val="lt1"/>
                </a:solidFill>
              </a:defRPr>
            </a:lvl8pPr>
            <a:lvl9pPr lvl="8" rtl="0">
              <a:buNone/>
              <a:defRPr sz="12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pen Sans"/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■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■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Open Sans"/>
              <a:buChar char="■"/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3"/>
          </p:nvPr>
        </p:nvSpPr>
        <p:spPr>
          <a:xfrm>
            <a:off x="8521033" y="46840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1"/>
                </a:solidFill>
              </a:defRPr>
            </a:lvl1pPr>
            <a:lvl2pPr lvl="1" rtl="0">
              <a:buNone/>
              <a:defRPr sz="1200">
                <a:solidFill>
                  <a:schemeClr val="lt1"/>
                </a:solidFill>
              </a:defRPr>
            </a:lvl2pPr>
            <a:lvl3pPr lvl="2" rtl="0">
              <a:buNone/>
              <a:defRPr sz="1200">
                <a:solidFill>
                  <a:schemeClr val="lt1"/>
                </a:solidFill>
              </a:defRPr>
            </a:lvl3pPr>
            <a:lvl4pPr lvl="3" rtl="0">
              <a:buNone/>
              <a:defRPr sz="1200">
                <a:solidFill>
                  <a:schemeClr val="lt1"/>
                </a:solidFill>
              </a:defRPr>
            </a:lvl4pPr>
            <a:lvl5pPr lvl="4" rtl="0">
              <a:buNone/>
              <a:defRPr sz="1200">
                <a:solidFill>
                  <a:schemeClr val="lt1"/>
                </a:solidFill>
              </a:defRPr>
            </a:lvl5pPr>
            <a:lvl6pPr lvl="5" rtl="0">
              <a:buNone/>
              <a:defRPr sz="1200">
                <a:solidFill>
                  <a:schemeClr val="lt1"/>
                </a:solidFill>
              </a:defRPr>
            </a:lvl6pPr>
            <a:lvl7pPr lvl="6" rtl="0">
              <a:buNone/>
              <a:defRPr sz="1200">
                <a:solidFill>
                  <a:schemeClr val="lt1"/>
                </a:solidFill>
              </a:defRPr>
            </a:lvl7pPr>
            <a:lvl8pPr lvl="7" rtl="0">
              <a:buNone/>
              <a:defRPr sz="1200">
                <a:solidFill>
                  <a:schemeClr val="lt1"/>
                </a:solidFill>
              </a:defRPr>
            </a:lvl8pPr>
            <a:lvl9pPr lvl="8" rtl="0">
              <a:buNone/>
              <a:defRPr sz="12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521033" y="46840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2"/>
                </a:solidFill>
              </a:defRPr>
            </a:lvl1pPr>
            <a:lvl2pPr lvl="1" rtl="0">
              <a:buNone/>
              <a:defRPr sz="1200">
                <a:solidFill>
                  <a:schemeClr val="accent2"/>
                </a:solidFill>
              </a:defRPr>
            </a:lvl2pPr>
            <a:lvl3pPr lvl="2" rtl="0">
              <a:buNone/>
              <a:defRPr sz="1200">
                <a:solidFill>
                  <a:schemeClr val="accent2"/>
                </a:solidFill>
              </a:defRPr>
            </a:lvl3pPr>
            <a:lvl4pPr lvl="3" rtl="0">
              <a:buNone/>
              <a:defRPr sz="1200">
                <a:solidFill>
                  <a:schemeClr val="accent2"/>
                </a:solidFill>
              </a:defRPr>
            </a:lvl4pPr>
            <a:lvl5pPr lvl="4" rtl="0">
              <a:buNone/>
              <a:defRPr sz="1200">
                <a:solidFill>
                  <a:schemeClr val="accent2"/>
                </a:solidFill>
              </a:defRPr>
            </a:lvl5pPr>
            <a:lvl6pPr lvl="5" rtl="0">
              <a:buNone/>
              <a:defRPr sz="1200">
                <a:solidFill>
                  <a:schemeClr val="accent2"/>
                </a:solidFill>
              </a:defRPr>
            </a:lvl6pPr>
            <a:lvl7pPr lvl="6" rtl="0">
              <a:buNone/>
              <a:defRPr sz="1200">
                <a:solidFill>
                  <a:schemeClr val="accent2"/>
                </a:solidFill>
              </a:defRPr>
            </a:lvl7pPr>
            <a:lvl8pPr lvl="7" rtl="0">
              <a:buNone/>
              <a:defRPr sz="1200">
                <a:solidFill>
                  <a:schemeClr val="accent2"/>
                </a:solidFill>
              </a:defRPr>
            </a:lvl8pPr>
            <a:lvl9pPr lvl="8" rtl="0">
              <a:buNone/>
              <a:defRPr sz="12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○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pen Sans"/>
              <a:buChar char="■"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pen Sans"/>
              <a:buNone/>
              <a:defRPr sz="2400"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Font typeface="Open Sans"/>
              <a:buNone/>
              <a:defRPr sz="24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●"/>
              <a:defRPr sz="1200"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 sz="1200"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Open Sans"/>
              <a:buChar char="■"/>
              <a:defRPr sz="1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521033" y="46840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2"/>
                </a:solidFill>
              </a:defRPr>
            </a:lvl1pPr>
            <a:lvl2pPr lvl="1" rtl="0">
              <a:buNone/>
              <a:defRPr sz="1200">
                <a:solidFill>
                  <a:schemeClr val="accent2"/>
                </a:solidFill>
              </a:defRPr>
            </a:lvl2pPr>
            <a:lvl3pPr lvl="2" rtl="0">
              <a:buNone/>
              <a:defRPr sz="1200">
                <a:solidFill>
                  <a:schemeClr val="accent2"/>
                </a:solidFill>
              </a:defRPr>
            </a:lvl3pPr>
            <a:lvl4pPr lvl="3" rtl="0">
              <a:buNone/>
              <a:defRPr sz="1200">
                <a:solidFill>
                  <a:schemeClr val="accent2"/>
                </a:solidFill>
              </a:defRPr>
            </a:lvl4pPr>
            <a:lvl5pPr lvl="4" rtl="0">
              <a:buNone/>
              <a:defRPr sz="1200">
                <a:solidFill>
                  <a:schemeClr val="accent2"/>
                </a:solidFill>
              </a:defRPr>
            </a:lvl5pPr>
            <a:lvl6pPr lvl="5" rtl="0">
              <a:buNone/>
              <a:defRPr sz="1200">
                <a:solidFill>
                  <a:schemeClr val="accent2"/>
                </a:solidFill>
              </a:defRPr>
            </a:lvl6pPr>
            <a:lvl7pPr lvl="6" rtl="0">
              <a:buNone/>
              <a:defRPr sz="1200">
                <a:solidFill>
                  <a:schemeClr val="accent2"/>
                </a:solidFill>
              </a:defRPr>
            </a:lvl7pPr>
            <a:lvl8pPr lvl="7" rtl="0">
              <a:buNone/>
              <a:defRPr sz="1200">
                <a:solidFill>
                  <a:schemeClr val="accent2"/>
                </a:solidFill>
              </a:defRPr>
            </a:lvl8pPr>
            <a:lvl9pPr lvl="8" rtl="0">
              <a:buNone/>
              <a:defRPr sz="12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Open Sans"/>
              <a:buNone/>
              <a:defRPr sz="4800" b="1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2"/>
          </p:nvPr>
        </p:nvSpPr>
        <p:spPr>
          <a:xfrm>
            <a:off x="8521033" y="46840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</a:defRPr>
            </a:lvl1pPr>
            <a:lvl2pPr lvl="1" rtl="0">
              <a:buNone/>
              <a:defRPr sz="1200">
                <a:solidFill>
                  <a:schemeClr val="lt2"/>
                </a:solidFill>
              </a:defRPr>
            </a:lvl2pPr>
            <a:lvl3pPr lvl="2" rtl="0">
              <a:buNone/>
              <a:defRPr sz="1200">
                <a:solidFill>
                  <a:schemeClr val="lt2"/>
                </a:solidFill>
              </a:defRPr>
            </a:lvl3pPr>
            <a:lvl4pPr lvl="3" rtl="0">
              <a:buNone/>
              <a:defRPr sz="1200">
                <a:solidFill>
                  <a:schemeClr val="lt2"/>
                </a:solidFill>
              </a:defRPr>
            </a:lvl4pPr>
            <a:lvl5pPr lvl="4" rtl="0">
              <a:buNone/>
              <a:defRPr sz="1200">
                <a:solidFill>
                  <a:schemeClr val="lt2"/>
                </a:solidFill>
              </a:defRPr>
            </a:lvl5pPr>
            <a:lvl6pPr lvl="5" rtl="0">
              <a:buNone/>
              <a:defRPr sz="1200">
                <a:solidFill>
                  <a:schemeClr val="lt2"/>
                </a:solidFill>
              </a:defRPr>
            </a:lvl6pPr>
            <a:lvl7pPr lvl="6" rtl="0">
              <a:buNone/>
              <a:defRPr sz="1200">
                <a:solidFill>
                  <a:schemeClr val="lt2"/>
                </a:solidFill>
              </a:defRPr>
            </a:lvl7pPr>
            <a:lvl8pPr lvl="7" rtl="0">
              <a:buNone/>
              <a:defRPr sz="1200">
                <a:solidFill>
                  <a:schemeClr val="lt2"/>
                </a:solidFill>
              </a:defRPr>
            </a:lvl8pPr>
            <a:lvl9pPr lvl="8" rtl="0">
              <a:buNone/>
              <a:defRPr sz="12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Open Sans"/>
              <a:buNone/>
              <a:defRPr sz="42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Open Sans"/>
              <a:buNone/>
              <a:defRPr sz="42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Open Sans"/>
              <a:buNone/>
              <a:defRPr sz="42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Open Sans"/>
              <a:buNone/>
              <a:defRPr sz="42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Open Sans"/>
              <a:buNone/>
              <a:defRPr sz="42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Open Sans"/>
              <a:buNone/>
              <a:defRPr sz="42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Open Sans"/>
              <a:buNone/>
              <a:defRPr sz="42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Open Sans"/>
              <a:buNone/>
              <a:defRPr sz="42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Open Sans"/>
              <a:buNone/>
              <a:defRPr sz="42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pen Sans"/>
              <a:buNone/>
              <a:defRPr sz="2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Open Sans"/>
              <a:buChar char="○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Open Sans"/>
              <a:buChar char="■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521033" y="46840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2"/>
                </a:solidFill>
              </a:defRPr>
            </a:lvl1pPr>
            <a:lvl2pPr lvl="1" rtl="0">
              <a:buNone/>
              <a:defRPr sz="1200">
                <a:solidFill>
                  <a:schemeClr val="accent2"/>
                </a:solidFill>
              </a:defRPr>
            </a:lvl2pPr>
            <a:lvl3pPr lvl="2" rtl="0">
              <a:buNone/>
              <a:defRPr sz="1200">
                <a:solidFill>
                  <a:schemeClr val="accent2"/>
                </a:solidFill>
              </a:defRPr>
            </a:lvl3pPr>
            <a:lvl4pPr lvl="3" rtl="0">
              <a:buNone/>
              <a:defRPr sz="1200">
                <a:solidFill>
                  <a:schemeClr val="accent2"/>
                </a:solidFill>
              </a:defRPr>
            </a:lvl4pPr>
            <a:lvl5pPr lvl="4" rtl="0">
              <a:buNone/>
              <a:defRPr sz="1200">
                <a:solidFill>
                  <a:schemeClr val="accent2"/>
                </a:solidFill>
              </a:defRPr>
            </a:lvl5pPr>
            <a:lvl6pPr lvl="5" rtl="0">
              <a:buNone/>
              <a:defRPr sz="1200">
                <a:solidFill>
                  <a:schemeClr val="accent2"/>
                </a:solidFill>
              </a:defRPr>
            </a:lvl6pPr>
            <a:lvl7pPr lvl="6" rtl="0">
              <a:buNone/>
              <a:defRPr sz="1200">
                <a:solidFill>
                  <a:schemeClr val="accent2"/>
                </a:solidFill>
              </a:defRPr>
            </a:lvl7pPr>
            <a:lvl8pPr lvl="7" rtl="0">
              <a:buNone/>
              <a:defRPr sz="1200">
                <a:solidFill>
                  <a:schemeClr val="accent2"/>
                </a:solidFill>
              </a:defRPr>
            </a:lvl8pPr>
            <a:lvl9pPr lvl="8" rtl="0">
              <a:buNone/>
              <a:defRPr sz="12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521033" y="46840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chemeClr val="accent2"/>
                </a:solidFill>
              </a:defRPr>
            </a:lvl1pPr>
            <a:lvl2pPr lvl="1" rtl="0">
              <a:buNone/>
              <a:defRPr sz="1200">
                <a:solidFill>
                  <a:schemeClr val="accent2"/>
                </a:solidFill>
              </a:defRPr>
            </a:lvl2pPr>
            <a:lvl3pPr lvl="2" rtl="0">
              <a:buNone/>
              <a:defRPr sz="1200">
                <a:solidFill>
                  <a:schemeClr val="accent2"/>
                </a:solidFill>
              </a:defRPr>
            </a:lvl3pPr>
            <a:lvl4pPr lvl="3" rtl="0">
              <a:buNone/>
              <a:defRPr sz="1200">
                <a:solidFill>
                  <a:schemeClr val="accent2"/>
                </a:solidFill>
              </a:defRPr>
            </a:lvl4pPr>
            <a:lvl5pPr lvl="4" rtl="0">
              <a:buNone/>
              <a:defRPr sz="1200">
                <a:solidFill>
                  <a:schemeClr val="accent2"/>
                </a:solidFill>
              </a:defRPr>
            </a:lvl5pPr>
            <a:lvl6pPr lvl="5" rtl="0">
              <a:buNone/>
              <a:defRPr sz="1200">
                <a:solidFill>
                  <a:schemeClr val="accent2"/>
                </a:solidFill>
              </a:defRPr>
            </a:lvl6pPr>
            <a:lvl7pPr lvl="6" rtl="0">
              <a:buNone/>
              <a:defRPr sz="1200">
                <a:solidFill>
                  <a:schemeClr val="accent2"/>
                </a:solidFill>
              </a:defRPr>
            </a:lvl7pPr>
            <a:lvl8pPr lvl="7" rtl="0">
              <a:buNone/>
              <a:defRPr sz="1200">
                <a:solidFill>
                  <a:schemeClr val="accent2"/>
                </a:solidFill>
              </a:defRPr>
            </a:lvl8pPr>
            <a:lvl9pPr lvl="8" rtl="0">
              <a:buNone/>
              <a:defRPr sz="1200"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 b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3FF919D-299D-414D-958F-509F5ED5D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4A35E8-4914-E646-A7E3-B41554F31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DC35394-E77E-D642-9429-B404A82550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43E77-96D4-1647-A590-659FEB208527}" type="datetimeFigureOut">
              <a:rPr lang="fr-FR" smtClean="0"/>
              <a:t>01/11/2021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9EF103-3DFC-8446-93DB-8559CE3E6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567DBF-BEDD-4F44-848C-D2530B85B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1DD209-84F7-B64E-87E2-0806E237E04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66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/>
        </p:nvSpPr>
        <p:spPr>
          <a:xfrm>
            <a:off x="1399800" y="4087048"/>
            <a:ext cx="6344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chemeClr val="dk1"/>
              </a:solidFill>
              <a:highlight>
                <a:schemeClr val="lt1"/>
              </a:highlight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FB3E7EC-A5E0-5844-A4A6-7F3C9C6757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9" b="3917"/>
          <a:stretch/>
        </p:blipFill>
        <p:spPr>
          <a:xfrm>
            <a:off x="5160362" y="517652"/>
            <a:ext cx="3353885" cy="2307265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59" name="Google Shape;59;p12"/>
          <p:cNvSpPr txBox="1"/>
          <p:nvPr/>
        </p:nvSpPr>
        <p:spPr>
          <a:xfrm>
            <a:off x="198377" y="23623"/>
            <a:ext cx="4578737" cy="156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latin typeface="Nunito Sans"/>
                <a:ea typeface="Nunito Sans"/>
                <a:cs typeface="Nunito Sans"/>
                <a:sym typeface="Nunito Sans"/>
              </a:rPr>
              <a:t>VW ID.4 Test Drive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latin typeface="Nunito Sans"/>
                <a:ea typeface="Nunito Sans"/>
                <a:cs typeface="Nunito Sans"/>
                <a:sym typeface="Nunito Sans"/>
              </a:rPr>
              <a:t>Datalogging &amp; Analysis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latin typeface="Nunito Sans SemiBold"/>
                <a:ea typeface="Nunito Sans SemiBold"/>
                <a:cs typeface="Nunito Sans SemiBold"/>
                <a:sym typeface="Nunito Sans SemiBold"/>
              </a:rPr>
              <a:t>25</a:t>
            </a:r>
            <a:r>
              <a:rPr lang="en-GB" sz="1800" baseline="30000" dirty="0">
                <a:latin typeface="Nunito Sans SemiBold"/>
                <a:ea typeface="Nunito Sans SemiBold"/>
                <a:cs typeface="Nunito Sans SemiBold"/>
                <a:sym typeface="Nunito Sans SemiBold"/>
              </a:rPr>
              <a:t>th</a:t>
            </a:r>
            <a:r>
              <a:rPr lang="en-GB" sz="1800" dirty="0">
                <a:latin typeface="Nunito Sans SemiBold"/>
                <a:ea typeface="Nunito Sans SemiBold"/>
                <a:cs typeface="Nunito Sans SemiBold"/>
                <a:sym typeface="Nunito Sans SemiBold"/>
              </a:rPr>
              <a:t> – 26</a:t>
            </a:r>
            <a:r>
              <a:rPr lang="en-GB" sz="1800" baseline="30000" dirty="0">
                <a:latin typeface="Nunito Sans SemiBold"/>
                <a:ea typeface="Nunito Sans SemiBold"/>
                <a:cs typeface="Nunito Sans SemiBold"/>
                <a:sym typeface="Nunito Sans SemiBold"/>
              </a:rPr>
              <a:t>th</a:t>
            </a:r>
            <a:r>
              <a:rPr lang="en-GB" sz="1800" dirty="0">
                <a:latin typeface="Nunito Sans SemiBold"/>
                <a:ea typeface="Nunito Sans SemiBold"/>
                <a:cs typeface="Nunito Sans SemiBold"/>
                <a:sym typeface="Nunito Sans SemiBold"/>
              </a:rPr>
              <a:t> October 2021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3C3D297-053A-3941-816B-CC5AF14DE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831943" y="1602727"/>
            <a:ext cx="2976990" cy="2232743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978950-7277-3E44-AF32-B6CF308A13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00" t="27755"/>
          <a:stretch/>
        </p:blipFill>
        <p:spPr>
          <a:xfrm>
            <a:off x="242239" y="1699934"/>
            <a:ext cx="3042265" cy="1764898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311700" y="-450"/>
            <a:ext cx="8520600" cy="14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2800" dirty="0">
                <a:solidFill>
                  <a:schemeClr val="lt2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How to record data from the ID.4?</a:t>
            </a:r>
            <a:br>
              <a:rPr lang="en-US" sz="2800" dirty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</a:br>
            <a:r>
              <a:rPr lang="en-US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We use a device called </a:t>
            </a:r>
            <a:r>
              <a:rPr lang="en-US" b="1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“On-Board-Diagnostic (OBD) Tester“ </a:t>
            </a:r>
            <a:r>
              <a:rPr lang="en-US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which we connect to the OBD port of the car and to a Windows PC. We can then record signals from any Electronic Control Unit (ECU ) of the car.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D85D8BD-A73A-6246-80FC-6365B1389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36"/>
          <a:stretch/>
        </p:blipFill>
        <p:spPr>
          <a:xfrm>
            <a:off x="353533" y="1338415"/>
            <a:ext cx="3163186" cy="212479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7239EBE-765F-9244-ADFE-D52F690334A1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1188530" y="2739717"/>
            <a:ext cx="246867" cy="953338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4525CDD0-1787-D048-9564-7D8BA896884C}"/>
              </a:ext>
            </a:extLst>
          </p:cNvPr>
          <p:cNvSpPr txBox="1"/>
          <p:nvPr/>
        </p:nvSpPr>
        <p:spPr>
          <a:xfrm>
            <a:off x="1734837" y="4063406"/>
            <a:ext cx="16394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6"/>
                </a:solidFill>
                <a:latin typeface="Nunito Sans"/>
              </a:rPr>
              <a:t>Plug</a:t>
            </a:r>
            <a:r>
              <a:rPr lang="fr-FR" b="1" dirty="0">
                <a:solidFill>
                  <a:schemeClr val="accent6"/>
                </a:solidFill>
                <a:latin typeface="Nunito Sans"/>
                <a:sym typeface="Wingdings" pitchFamily="2" charset="2"/>
              </a:rPr>
              <a:t> the OBD Tester into the OBD port of car</a:t>
            </a:r>
            <a:endParaRPr lang="fr-FR" b="1" dirty="0">
              <a:solidFill>
                <a:schemeClr val="accent6"/>
              </a:solidFill>
              <a:latin typeface="Nunito Sans"/>
            </a:endParaRPr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84E9DD22-83CE-C041-9E6D-5D6BAC840598}"/>
              </a:ext>
            </a:extLst>
          </p:cNvPr>
          <p:cNvSpPr/>
          <p:nvPr/>
        </p:nvSpPr>
        <p:spPr>
          <a:xfrm>
            <a:off x="545260" y="3693055"/>
            <a:ext cx="1286539" cy="12085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3" name="Image 52">
            <a:extLst>
              <a:ext uri="{FF2B5EF4-FFF2-40B4-BE49-F238E27FC236}">
                <a16:creationId xmlns:a16="http://schemas.microsoft.com/office/drawing/2014/main" id="{5BBA5AB7-A6EC-BB41-A272-DC5EB3A4A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83" t="16488" r="32732" b="61659"/>
          <a:stretch/>
        </p:blipFill>
        <p:spPr>
          <a:xfrm>
            <a:off x="658858" y="4010752"/>
            <a:ext cx="1064315" cy="603955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0C0C4179-FFEC-1A4C-BFE5-BD93CBC15403}"/>
              </a:ext>
            </a:extLst>
          </p:cNvPr>
          <p:cNvSpPr txBox="1"/>
          <p:nvPr/>
        </p:nvSpPr>
        <p:spPr>
          <a:xfrm>
            <a:off x="313221" y="4592793"/>
            <a:ext cx="1750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tx2"/>
                </a:solidFill>
                <a:latin typeface="Nunito Sans"/>
              </a:rPr>
              <a:t>OBD port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A264F2B5-5E5A-4248-8B44-80ED70501EF8}"/>
              </a:ext>
            </a:extLst>
          </p:cNvPr>
          <p:cNvSpPr txBox="1"/>
          <p:nvPr/>
        </p:nvSpPr>
        <p:spPr>
          <a:xfrm>
            <a:off x="1580720" y="3462921"/>
            <a:ext cx="496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tx2"/>
                </a:solidFill>
                <a:latin typeface="Nunito Sans"/>
              </a:rPr>
              <a:t>Car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A68736A-B472-9F4C-AC08-E08A55504E6B}"/>
              </a:ext>
            </a:extLst>
          </p:cNvPr>
          <p:cNvSpPr txBox="1"/>
          <p:nvPr/>
        </p:nvSpPr>
        <p:spPr>
          <a:xfrm>
            <a:off x="3398429" y="4810245"/>
            <a:ext cx="1055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tx2"/>
                </a:solidFill>
                <a:latin typeface="Nunito Sans"/>
              </a:rPr>
              <a:t>OBD Tester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02F4F053-F023-4C48-BE78-8A1CD261B7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461" b="9218"/>
          <a:stretch/>
        </p:blipFill>
        <p:spPr>
          <a:xfrm>
            <a:off x="6063645" y="2571750"/>
            <a:ext cx="2767134" cy="2167240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0735F1B-F0AD-E94B-9BCF-3F945FC3F374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522232" y="4316836"/>
            <a:ext cx="1768128" cy="0"/>
          </a:xfrm>
          <a:prstGeom prst="straightConnector1">
            <a:avLst/>
          </a:prstGeom>
          <a:ln w="28575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9579DD12-C388-A840-8429-C495595A435B}"/>
              </a:ext>
            </a:extLst>
          </p:cNvPr>
          <p:cNvSpPr txBox="1"/>
          <p:nvPr/>
        </p:nvSpPr>
        <p:spPr>
          <a:xfrm>
            <a:off x="6557970" y="4840074"/>
            <a:ext cx="1398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>
                <a:solidFill>
                  <a:schemeClr val="tx2"/>
                </a:solidFill>
                <a:latin typeface="Nunito Sans"/>
              </a:rPr>
              <a:t>Windows PC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7CD490-15B6-0041-848C-1734001AE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3437575" y="3680950"/>
            <a:ext cx="977342" cy="1271772"/>
          </a:xfrm>
          <a:prstGeom prst="rect">
            <a:avLst/>
          </a:prstGeom>
        </p:spPr>
      </p:pic>
      <p:sp>
        <p:nvSpPr>
          <p:cNvPr id="71" name="ZoneTexte 70">
            <a:extLst>
              <a:ext uri="{FF2B5EF4-FFF2-40B4-BE49-F238E27FC236}">
                <a16:creationId xmlns:a16="http://schemas.microsoft.com/office/drawing/2014/main" id="{19A660A5-24D8-384E-8E12-75352E9BC26F}"/>
              </a:ext>
            </a:extLst>
          </p:cNvPr>
          <p:cNvSpPr txBox="1"/>
          <p:nvPr/>
        </p:nvSpPr>
        <p:spPr>
          <a:xfrm>
            <a:off x="4368531" y="4035376"/>
            <a:ext cx="18484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accent6"/>
                </a:solidFill>
                <a:latin typeface="Nunito Sans"/>
              </a:rPr>
              <a:t>Plug the OBD Tester into USB port of PC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E0D47DD5-74D9-A741-BF85-C2F2A9981E7A}"/>
              </a:ext>
            </a:extLst>
          </p:cNvPr>
          <p:cNvCxnSpPr>
            <a:cxnSpLocks/>
          </p:cNvCxnSpPr>
          <p:nvPr/>
        </p:nvCxnSpPr>
        <p:spPr>
          <a:xfrm>
            <a:off x="4562132" y="4297332"/>
            <a:ext cx="1732342" cy="0"/>
          </a:xfrm>
          <a:prstGeom prst="line">
            <a:avLst/>
          </a:prstGeom>
          <a:ln w="254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D1918626-1948-9D44-8127-8184AFC84B6E}"/>
              </a:ext>
            </a:extLst>
          </p:cNvPr>
          <p:cNvGrpSpPr/>
          <p:nvPr/>
        </p:nvGrpSpPr>
        <p:grpSpPr>
          <a:xfrm>
            <a:off x="3777102" y="1350279"/>
            <a:ext cx="2015788" cy="2397095"/>
            <a:chOff x="3777102" y="1350279"/>
            <a:chExt cx="2015788" cy="2397095"/>
          </a:xfrm>
        </p:grpSpPr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92C59F30-2065-034A-8979-905E2012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3740337" y="1611443"/>
              <a:ext cx="2089318" cy="1566989"/>
            </a:xfrm>
            <a:prstGeom prst="rect">
              <a:avLst/>
            </a:prstGeom>
            <a:ln w="25400">
              <a:solidFill>
                <a:schemeClr val="bg1"/>
              </a:solidFill>
            </a:ln>
          </p:spPr>
        </p:pic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8C55D5C0-20F9-B144-86BE-4A7128F4342F}"/>
                </a:ext>
              </a:extLst>
            </p:cNvPr>
            <p:cNvSpPr txBox="1"/>
            <p:nvPr/>
          </p:nvSpPr>
          <p:spPr>
            <a:xfrm>
              <a:off x="3777102" y="3439597"/>
              <a:ext cx="2015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>
                  <a:solidFill>
                    <a:schemeClr val="bg1"/>
                  </a:solidFill>
                  <a:latin typeface="Nunito Sans"/>
                </a:rPr>
                <a:t>Ready</a:t>
              </a:r>
              <a:r>
                <a:rPr lang="fr-FR" b="1" dirty="0">
                  <a:solidFill>
                    <a:schemeClr val="bg1"/>
                  </a:solidFill>
                  <a:latin typeface="Nunito Sans"/>
                </a:rPr>
                <a:t> for </a:t>
              </a:r>
              <a:r>
                <a:rPr lang="fr-FR" b="1" dirty="0" err="1">
                  <a:solidFill>
                    <a:schemeClr val="bg1"/>
                  </a:solidFill>
                  <a:latin typeface="Nunito Sans"/>
                </a:rPr>
                <a:t>testing</a:t>
              </a:r>
              <a:r>
                <a:rPr lang="fr-FR" b="1" dirty="0">
                  <a:solidFill>
                    <a:schemeClr val="bg1"/>
                  </a:solidFill>
                  <a:latin typeface="Nunito Sans"/>
                </a:rPr>
                <a:t>!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5">
            <a:extLst>
              <a:ext uri="{FF2B5EF4-FFF2-40B4-BE49-F238E27FC236}">
                <a16:creationId xmlns:a16="http://schemas.microsoft.com/office/drawing/2014/main" id="{ADD6A1C3-1B2C-F749-9C79-655E8DAE629E}"/>
              </a:ext>
            </a:extLst>
          </p:cNvPr>
          <p:cNvSpPr txBox="1"/>
          <p:nvPr/>
        </p:nvSpPr>
        <p:spPr>
          <a:xfrm>
            <a:off x="311700" y="-450"/>
            <a:ext cx="8520600" cy="1045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2800" dirty="0">
                <a:solidFill>
                  <a:schemeClr val="lt2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Maximum Vehicle Speed Test*</a:t>
            </a:r>
            <a:endParaRPr lang="en-US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" name="Google Shape;84;p15">
            <a:extLst>
              <a:ext uri="{FF2B5EF4-FFF2-40B4-BE49-F238E27FC236}">
                <a16:creationId xmlns:a16="http://schemas.microsoft.com/office/drawing/2014/main" id="{8A51881E-0CF9-C344-BEFD-4413D1BC08B2}"/>
              </a:ext>
            </a:extLst>
          </p:cNvPr>
          <p:cNvSpPr txBox="1"/>
          <p:nvPr/>
        </p:nvSpPr>
        <p:spPr>
          <a:xfrm>
            <a:off x="311700" y="4651131"/>
            <a:ext cx="3968899" cy="49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1200" i="1" dirty="0">
                <a:solidFill>
                  <a:schemeClr val="tx2"/>
                </a:solidFill>
                <a:latin typeface="Nunito Sans"/>
                <a:sym typeface="Nunito Sans ExtraBold"/>
              </a:rPr>
              <a:t>*Test performed on unrestricted Autobahn</a:t>
            </a:r>
            <a:r>
              <a:rPr lang="en-US" sz="1200" i="1" dirty="0">
                <a:solidFill>
                  <a:schemeClr val="tx2"/>
                </a:solidFill>
                <a:latin typeface="Nunito Sans"/>
                <a:sym typeface="Nunito Sans"/>
              </a:rPr>
              <a:t>.</a:t>
            </a:r>
          </a:p>
        </p:txBody>
      </p:sp>
      <p:sp>
        <p:nvSpPr>
          <p:cNvPr id="6" name="Google Shape;84;p15">
            <a:extLst>
              <a:ext uri="{FF2B5EF4-FFF2-40B4-BE49-F238E27FC236}">
                <a16:creationId xmlns:a16="http://schemas.microsoft.com/office/drawing/2014/main" id="{B42AB876-790D-EE4F-8EAA-0F57688DC29A}"/>
              </a:ext>
            </a:extLst>
          </p:cNvPr>
          <p:cNvSpPr txBox="1"/>
          <p:nvPr/>
        </p:nvSpPr>
        <p:spPr>
          <a:xfrm>
            <a:off x="6714222" y="362804"/>
            <a:ext cx="2429777" cy="4780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signals come from the Powertrain ECU.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maximum vehicle speed of the ID.4 is 160kph.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accelerator pedal position varies between 15% (pedal at rest position) and 84% (pedal fully depressed). There may be another signal that is scaled to 0-100% value.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E37AB19C-19B6-B24F-AE94-610E923DD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700" y="753862"/>
            <a:ext cx="6302241" cy="410617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D82734C-0B94-014C-AE98-DBCBC620E3C6}"/>
              </a:ext>
            </a:extLst>
          </p:cNvPr>
          <p:cNvSpPr txBox="1"/>
          <p:nvPr/>
        </p:nvSpPr>
        <p:spPr>
          <a:xfrm>
            <a:off x="411982" y="1386673"/>
            <a:ext cx="327054" cy="13364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1B1B72D-D23E-E043-B243-1B8E8B975B1C}"/>
              </a:ext>
            </a:extLst>
          </p:cNvPr>
          <p:cNvSpPr txBox="1"/>
          <p:nvPr/>
        </p:nvSpPr>
        <p:spPr>
          <a:xfrm>
            <a:off x="5937337" y="2904410"/>
            <a:ext cx="352817" cy="1554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09D0BF6-FC51-764F-B87D-5DDBDE061697}"/>
              </a:ext>
            </a:extLst>
          </p:cNvPr>
          <p:cNvCxnSpPr/>
          <p:nvPr/>
        </p:nvCxnSpPr>
        <p:spPr>
          <a:xfrm>
            <a:off x="4259263" y="1642837"/>
            <a:ext cx="1678074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4E1AB0F-745C-1144-8343-CC5590795406}"/>
              </a:ext>
            </a:extLst>
          </p:cNvPr>
          <p:cNvCxnSpPr>
            <a:cxnSpLocks/>
          </p:cNvCxnSpPr>
          <p:nvPr/>
        </p:nvCxnSpPr>
        <p:spPr>
          <a:xfrm>
            <a:off x="841745" y="3122996"/>
            <a:ext cx="509559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4F7B109-5D60-5F4E-BE4E-26C05FFB51BD}"/>
              </a:ext>
            </a:extLst>
          </p:cNvPr>
          <p:cNvCxnSpPr>
            <a:cxnSpLocks/>
          </p:cNvCxnSpPr>
          <p:nvPr/>
        </p:nvCxnSpPr>
        <p:spPr>
          <a:xfrm>
            <a:off x="841745" y="4181302"/>
            <a:ext cx="5095592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2F97E28-E55C-304C-BC37-4EEF1D9F35AF}"/>
              </a:ext>
            </a:extLst>
          </p:cNvPr>
          <p:cNvSpPr txBox="1"/>
          <p:nvPr/>
        </p:nvSpPr>
        <p:spPr>
          <a:xfrm>
            <a:off x="3342560" y="1449013"/>
            <a:ext cx="91670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fr-FR" sz="1200" b="1" dirty="0">
                <a:solidFill>
                  <a:srgbClr val="FF0000"/>
                </a:solidFill>
                <a:latin typeface="Nunito Sans"/>
              </a:rPr>
              <a:t>Max Speed = 160kph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2E7C354-4024-764E-97F4-875B5F3531FE}"/>
              </a:ext>
            </a:extLst>
          </p:cNvPr>
          <p:cNvSpPr txBox="1"/>
          <p:nvPr/>
        </p:nvSpPr>
        <p:spPr>
          <a:xfrm>
            <a:off x="5912789" y="3030663"/>
            <a:ext cx="51515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1200" b="1" dirty="0">
                <a:solidFill>
                  <a:srgbClr val="FF0000"/>
                </a:solidFill>
                <a:latin typeface="Nunito Sans"/>
              </a:rPr>
              <a:t>84%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B1B6C0F-63D4-E74F-AF7F-2AB3AD371B6D}"/>
              </a:ext>
            </a:extLst>
          </p:cNvPr>
          <p:cNvSpPr txBox="1"/>
          <p:nvPr/>
        </p:nvSpPr>
        <p:spPr>
          <a:xfrm>
            <a:off x="5912789" y="4088969"/>
            <a:ext cx="515152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fr-FR" sz="1200" b="1" dirty="0">
                <a:solidFill>
                  <a:srgbClr val="FF0000"/>
                </a:solidFill>
                <a:latin typeface="Nunito Sans"/>
              </a:rPr>
              <a:t>15%</a:t>
            </a:r>
          </a:p>
        </p:txBody>
      </p:sp>
    </p:spTree>
    <p:extLst>
      <p:ext uri="{BB962C8B-B14F-4D97-AF65-F5344CB8AC3E}">
        <p14:creationId xmlns:p14="http://schemas.microsoft.com/office/powerpoint/2010/main" val="129518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 20">
            <a:extLst>
              <a:ext uri="{FF2B5EF4-FFF2-40B4-BE49-F238E27FC236}">
                <a16:creationId xmlns:a16="http://schemas.microsoft.com/office/drawing/2014/main" id="{FEF1EDE5-D10A-4C42-AD48-A27DDBA55FBF}"/>
              </a:ext>
            </a:extLst>
          </p:cNvPr>
          <p:cNvGrpSpPr/>
          <p:nvPr/>
        </p:nvGrpSpPr>
        <p:grpSpPr>
          <a:xfrm>
            <a:off x="48080" y="742343"/>
            <a:ext cx="6666143" cy="4300738"/>
            <a:chOff x="48080" y="769644"/>
            <a:chExt cx="6666143" cy="4300738"/>
          </a:xfrm>
        </p:grpSpPr>
        <p:pic>
          <p:nvPicPr>
            <p:cNvPr id="2" name="Graphique 1">
              <a:extLst>
                <a:ext uri="{FF2B5EF4-FFF2-40B4-BE49-F238E27FC236}">
                  <a16:creationId xmlns:a16="http://schemas.microsoft.com/office/drawing/2014/main" id="{8EA1DE67-71EA-1D41-BCF1-302C8B711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080" y="769644"/>
              <a:ext cx="6666143" cy="430073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B845751-C0CF-8949-8817-C375DB567867}"/>
                </a:ext>
              </a:extLst>
            </p:cNvPr>
            <p:cNvSpPr/>
            <p:nvPr/>
          </p:nvSpPr>
          <p:spPr>
            <a:xfrm>
              <a:off x="2995809" y="4820878"/>
              <a:ext cx="517536" cy="1452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Google Shape;84;p15">
            <a:extLst>
              <a:ext uri="{FF2B5EF4-FFF2-40B4-BE49-F238E27FC236}">
                <a16:creationId xmlns:a16="http://schemas.microsoft.com/office/drawing/2014/main" id="{ADD6A1C3-1B2C-F749-9C79-655E8DAE629E}"/>
              </a:ext>
            </a:extLst>
          </p:cNvPr>
          <p:cNvSpPr txBox="1"/>
          <p:nvPr/>
        </p:nvSpPr>
        <p:spPr>
          <a:xfrm>
            <a:off x="311700" y="-450"/>
            <a:ext cx="8520600" cy="107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2800" dirty="0">
                <a:solidFill>
                  <a:schemeClr val="lt2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Battery charge level evolution vs Driving profile</a:t>
            </a:r>
            <a:endParaRPr lang="en-US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" name="Google Shape;84;p15">
            <a:extLst>
              <a:ext uri="{FF2B5EF4-FFF2-40B4-BE49-F238E27FC236}">
                <a16:creationId xmlns:a16="http://schemas.microsoft.com/office/drawing/2014/main" id="{6E5B698F-A1C8-B643-83F9-B7856645447E}"/>
              </a:ext>
            </a:extLst>
          </p:cNvPr>
          <p:cNvSpPr txBox="1"/>
          <p:nvPr/>
        </p:nvSpPr>
        <p:spPr>
          <a:xfrm>
            <a:off x="6714223" y="509242"/>
            <a:ext cx="2429777" cy="94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signals come from the High Voltage Battery ECU.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endParaRPr lang="en-US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endParaRPr lang="en-US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endParaRPr lang="en-US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0D42392-3A93-5547-BB30-9C7BC377CEC6}"/>
              </a:ext>
            </a:extLst>
          </p:cNvPr>
          <p:cNvCxnSpPr/>
          <p:nvPr/>
        </p:nvCxnSpPr>
        <p:spPr>
          <a:xfrm>
            <a:off x="1828800" y="1547446"/>
            <a:ext cx="0" cy="3064748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C48FEFB8-9019-6741-9119-1FB0E91A6A2F}"/>
              </a:ext>
            </a:extLst>
          </p:cNvPr>
          <p:cNvCxnSpPr/>
          <p:nvPr/>
        </p:nvCxnSpPr>
        <p:spPr>
          <a:xfrm>
            <a:off x="2995809" y="1547446"/>
            <a:ext cx="0" cy="3064748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169E23CE-A65A-4A45-A698-CBBBBE049B4E}"/>
              </a:ext>
            </a:extLst>
          </p:cNvPr>
          <p:cNvCxnSpPr>
            <a:cxnSpLocks/>
          </p:cNvCxnSpPr>
          <p:nvPr/>
        </p:nvCxnSpPr>
        <p:spPr>
          <a:xfrm>
            <a:off x="4080403" y="1999622"/>
            <a:ext cx="0" cy="2612572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ABE72BE6-F03A-B249-A8EC-BEACBE8E5EE0}"/>
              </a:ext>
            </a:extLst>
          </p:cNvPr>
          <p:cNvCxnSpPr>
            <a:cxnSpLocks/>
          </p:cNvCxnSpPr>
          <p:nvPr/>
        </p:nvCxnSpPr>
        <p:spPr>
          <a:xfrm>
            <a:off x="5614346" y="1999622"/>
            <a:ext cx="0" cy="2633379"/>
          </a:xfrm>
          <a:prstGeom prst="line">
            <a:avLst/>
          </a:prstGeom>
          <a:ln w="19050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e 5">
            <a:extLst>
              <a:ext uri="{FF2B5EF4-FFF2-40B4-BE49-F238E27FC236}">
                <a16:creationId xmlns:a16="http://schemas.microsoft.com/office/drawing/2014/main" id="{EE64884B-6DC8-4845-B763-0D42C8C1EE32}"/>
              </a:ext>
            </a:extLst>
          </p:cNvPr>
          <p:cNvGrpSpPr/>
          <p:nvPr/>
        </p:nvGrpSpPr>
        <p:grpSpPr>
          <a:xfrm>
            <a:off x="6704055" y="1537398"/>
            <a:ext cx="2429776" cy="3676480"/>
            <a:chOff x="6704055" y="1537398"/>
            <a:chExt cx="2429776" cy="3676480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987E6622-3411-8B4B-AC93-0ED3C76F0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56324" y="2269963"/>
              <a:ext cx="2345573" cy="1885055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346BB1A-F89F-D54B-AB4D-55226FB22051}"/>
                </a:ext>
              </a:extLst>
            </p:cNvPr>
            <p:cNvSpPr txBox="1"/>
            <p:nvPr/>
          </p:nvSpPr>
          <p:spPr>
            <a:xfrm>
              <a:off x="6704055" y="4138584"/>
              <a:ext cx="2429776" cy="107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15000"/>
                </a:lnSpc>
                <a:spcBef>
                  <a:spcPts val="1600"/>
                </a:spcBef>
                <a:spcAft>
                  <a:spcPts val="400"/>
                </a:spcAft>
              </a:pPr>
              <a:r>
                <a:rPr lang="en-US" dirty="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Other factors which influence Battery charge level: regeneration, A/C, use of accessories etc.</a:t>
              </a:r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4AFA3DE2-DA83-164C-8086-C329513306ED}"/>
                </a:ext>
              </a:extLst>
            </p:cNvPr>
            <p:cNvSpPr txBox="1"/>
            <p:nvPr/>
          </p:nvSpPr>
          <p:spPr>
            <a:xfrm>
              <a:off x="6756324" y="1537398"/>
              <a:ext cx="23775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The battery charge level decreases with the average vehicle speed :</a:t>
              </a:r>
            </a:p>
            <a:p>
              <a:endParaRPr lang="fr-FR" dirty="0"/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495E6A69-92E6-2A43-85E2-4DC577FF96B6}"/>
              </a:ext>
            </a:extLst>
          </p:cNvPr>
          <p:cNvSpPr txBox="1"/>
          <p:nvPr/>
        </p:nvSpPr>
        <p:spPr>
          <a:xfrm>
            <a:off x="1913451" y="2425322"/>
            <a:ext cx="106512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dirty="0">
                <a:solidFill>
                  <a:srgbClr val="92D050"/>
                </a:solidFill>
                <a:latin typeface="Nunito Sans"/>
              </a:rPr>
              <a:t>Avg Speed</a:t>
            </a:r>
          </a:p>
          <a:p>
            <a:pPr algn="ctr"/>
            <a:r>
              <a:rPr lang="fr-FR" b="1" dirty="0">
                <a:solidFill>
                  <a:srgbClr val="92D050"/>
                </a:solidFill>
                <a:latin typeface="Nunito Sans"/>
              </a:rPr>
              <a:t>145kph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1B39995-F5F7-5849-B411-D92A8B67070B}"/>
              </a:ext>
            </a:extLst>
          </p:cNvPr>
          <p:cNvSpPr txBox="1"/>
          <p:nvPr/>
        </p:nvSpPr>
        <p:spPr>
          <a:xfrm>
            <a:off x="2980783" y="2438973"/>
            <a:ext cx="106512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dirty="0">
                <a:solidFill>
                  <a:srgbClr val="92D050"/>
                </a:solidFill>
                <a:latin typeface="Nunito Sans"/>
              </a:rPr>
              <a:t>Avg Speed</a:t>
            </a:r>
          </a:p>
          <a:p>
            <a:pPr algn="ctr"/>
            <a:r>
              <a:rPr lang="fr-FR" b="1" dirty="0">
                <a:solidFill>
                  <a:srgbClr val="92D050"/>
                </a:solidFill>
                <a:latin typeface="Nunito Sans"/>
              </a:rPr>
              <a:t>86kph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DE725CE-2F7D-7B44-9537-C542B970795D}"/>
              </a:ext>
            </a:extLst>
          </p:cNvPr>
          <p:cNvSpPr txBox="1"/>
          <p:nvPr/>
        </p:nvSpPr>
        <p:spPr>
          <a:xfrm>
            <a:off x="4304502" y="3079820"/>
            <a:ext cx="106512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dirty="0">
                <a:solidFill>
                  <a:srgbClr val="92D050"/>
                </a:solidFill>
                <a:latin typeface="Nunito Sans"/>
              </a:rPr>
              <a:t>Avg Speed</a:t>
            </a:r>
          </a:p>
          <a:p>
            <a:pPr algn="ctr"/>
            <a:r>
              <a:rPr lang="fr-FR" b="1" dirty="0">
                <a:solidFill>
                  <a:srgbClr val="92D050"/>
                </a:solidFill>
                <a:latin typeface="Nunito Sans"/>
              </a:rPr>
              <a:t>25kph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D95FFBD-56F9-7141-9C53-CE12C287E5B8}"/>
              </a:ext>
            </a:extLst>
          </p:cNvPr>
          <p:cNvSpPr txBox="1"/>
          <p:nvPr/>
        </p:nvSpPr>
        <p:spPr>
          <a:xfrm>
            <a:off x="5983046" y="4651601"/>
            <a:ext cx="77727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1100" dirty="0">
                <a:latin typeface="Nunito Sans"/>
              </a:rPr>
              <a:t>Time (s)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48355C-F128-104A-B856-5FB70D869067}"/>
              </a:ext>
            </a:extLst>
          </p:cNvPr>
          <p:cNvSpPr/>
          <p:nvPr/>
        </p:nvSpPr>
        <p:spPr>
          <a:xfrm>
            <a:off x="6025019" y="3119635"/>
            <a:ext cx="321615" cy="1492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537A644-E568-C643-BE52-61DE78A76407}"/>
              </a:ext>
            </a:extLst>
          </p:cNvPr>
          <p:cNvSpPr txBox="1"/>
          <p:nvPr/>
        </p:nvSpPr>
        <p:spPr>
          <a:xfrm>
            <a:off x="723953" y="2425322"/>
            <a:ext cx="1065125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dirty="0">
                <a:solidFill>
                  <a:srgbClr val="92D050"/>
                </a:solidFill>
                <a:latin typeface="Nunito Sans"/>
              </a:rPr>
              <a:t>Avg Speed</a:t>
            </a:r>
          </a:p>
          <a:p>
            <a:pPr algn="ctr"/>
            <a:r>
              <a:rPr lang="fr-FR" b="1" dirty="0">
                <a:solidFill>
                  <a:srgbClr val="92D050"/>
                </a:solidFill>
                <a:latin typeface="Nunito Sans"/>
              </a:rPr>
              <a:t>93kph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F93E7FE-54C7-B042-8274-15BD50E6D5E9}"/>
              </a:ext>
            </a:extLst>
          </p:cNvPr>
          <p:cNvSpPr txBox="1"/>
          <p:nvPr/>
        </p:nvSpPr>
        <p:spPr>
          <a:xfrm>
            <a:off x="566032" y="4599868"/>
            <a:ext cx="1277793" cy="430887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fr-FR" dirty="0">
                <a:latin typeface="Nunito Sans"/>
              </a:rPr>
              <a:t>Express Way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848BAD2-1FCB-7B45-A0EE-D70FD74E06FF}"/>
              </a:ext>
            </a:extLst>
          </p:cNvPr>
          <p:cNvSpPr txBox="1"/>
          <p:nvPr/>
        </p:nvSpPr>
        <p:spPr>
          <a:xfrm>
            <a:off x="2996485" y="4612194"/>
            <a:ext cx="1089031" cy="430887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fr-FR" dirty="0">
                <a:latin typeface="Nunito Sans"/>
              </a:rPr>
              <a:t>Express Way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9D9AF65-334F-DA4A-9ABA-F3C687E38D7D}"/>
              </a:ext>
            </a:extLst>
          </p:cNvPr>
          <p:cNvSpPr txBox="1"/>
          <p:nvPr/>
        </p:nvSpPr>
        <p:spPr>
          <a:xfrm>
            <a:off x="1846926" y="4599868"/>
            <a:ext cx="1143767" cy="430887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fr-FR" dirty="0">
                <a:latin typeface="Nunito Sans"/>
              </a:rPr>
              <a:t>Motorway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3B6BD15-994A-6F4F-8E75-B23973E65339}"/>
              </a:ext>
            </a:extLst>
          </p:cNvPr>
          <p:cNvSpPr txBox="1"/>
          <p:nvPr/>
        </p:nvSpPr>
        <p:spPr>
          <a:xfrm>
            <a:off x="4074613" y="4577271"/>
            <a:ext cx="1539733" cy="465810"/>
          </a:xfrm>
          <a:prstGeom prst="rect">
            <a:avLst/>
          </a:prstGeom>
          <a:solidFill>
            <a:schemeClr val="bg2">
              <a:alpha val="20000"/>
            </a:schemeClr>
          </a:solidFill>
        </p:spPr>
        <p:txBody>
          <a:bodyPr wrap="square" lIns="0" tIns="0" rIns="0" bIns="0" rtlCol="0" anchor="b">
            <a:noAutofit/>
          </a:bodyPr>
          <a:lstStyle/>
          <a:p>
            <a:pPr algn="ctr"/>
            <a:r>
              <a:rPr lang="fr-FR" dirty="0">
                <a:latin typeface="Nunito Sans"/>
              </a:rPr>
              <a:t>City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75E4669-4FDC-FB49-BDCF-68DB1818E8CC}"/>
              </a:ext>
            </a:extLst>
          </p:cNvPr>
          <p:cNvSpPr txBox="1"/>
          <p:nvPr/>
        </p:nvSpPr>
        <p:spPr>
          <a:xfrm>
            <a:off x="566032" y="3216283"/>
            <a:ext cx="401646" cy="2000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1300" b="1" dirty="0">
                <a:solidFill>
                  <a:srgbClr val="0070C0"/>
                </a:solidFill>
                <a:latin typeface="Nunito Sans"/>
              </a:rPr>
              <a:t>78%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7C459BC-762A-C84A-86F9-003C2F480D94}"/>
              </a:ext>
            </a:extLst>
          </p:cNvPr>
          <p:cNvSpPr txBox="1"/>
          <p:nvPr/>
        </p:nvSpPr>
        <p:spPr>
          <a:xfrm>
            <a:off x="1858217" y="3310652"/>
            <a:ext cx="509985" cy="2000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1300" b="1" dirty="0">
                <a:solidFill>
                  <a:srgbClr val="0070C0"/>
                </a:solidFill>
                <a:latin typeface="Nunito Sans"/>
              </a:rPr>
              <a:t>75.2%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8502B731-65C2-4546-8D75-E376B9D6A379}"/>
              </a:ext>
            </a:extLst>
          </p:cNvPr>
          <p:cNvSpPr txBox="1"/>
          <p:nvPr/>
        </p:nvSpPr>
        <p:spPr>
          <a:xfrm>
            <a:off x="3095426" y="4045248"/>
            <a:ext cx="509985" cy="2000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1300" b="1" dirty="0">
                <a:solidFill>
                  <a:srgbClr val="0070C0"/>
                </a:solidFill>
                <a:latin typeface="Nunito Sans"/>
              </a:rPr>
              <a:t>70.8%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09276CB-CF06-BE4E-9135-428E08B87D26}"/>
              </a:ext>
            </a:extLst>
          </p:cNvPr>
          <p:cNvSpPr txBox="1"/>
          <p:nvPr/>
        </p:nvSpPr>
        <p:spPr>
          <a:xfrm>
            <a:off x="4103411" y="4138584"/>
            <a:ext cx="509985" cy="2000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1300" b="1" dirty="0">
                <a:solidFill>
                  <a:srgbClr val="0070C0"/>
                </a:solidFill>
                <a:latin typeface="Nunito Sans"/>
              </a:rPr>
              <a:t>69.6%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7A9AF5A-B8E6-2845-BFFB-107CE75EFA2D}"/>
              </a:ext>
            </a:extLst>
          </p:cNvPr>
          <p:cNvSpPr txBox="1"/>
          <p:nvPr/>
        </p:nvSpPr>
        <p:spPr>
          <a:xfrm>
            <a:off x="5705994" y="4380121"/>
            <a:ext cx="509985" cy="2000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fr-FR" sz="1300" b="1" dirty="0">
                <a:solidFill>
                  <a:srgbClr val="0070C0"/>
                </a:solidFill>
                <a:latin typeface="Nunito Sans"/>
              </a:rPr>
              <a:t>69.2%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5776473-5040-D04D-8E68-44D109FD029B}"/>
              </a:ext>
            </a:extLst>
          </p:cNvPr>
          <p:cNvSpPr/>
          <p:nvPr/>
        </p:nvSpPr>
        <p:spPr>
          <a:xfrm>
            <a:off x="519930" y="3119635"/>
            <a:ext cx="95760" cy="92855"/>
          </a:xfrm>
          <a:prstGeom prst="ellipse">
            <a:avLst/>
          </a:prstGeom>
          <a:solidFill>
            <a:srgbClr val="0070C0"/>
          </a:solidFill>
          <a:ln w="1270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A6A056B7-2406-BD49-9BE3-7C0384FB4684}"/>
              </a:ext>
            </a:extLst>
          </p:cNvPr>
          <p:cNvSpPr/>
          <p:nvPr/>
        </p:nvSpPr>
        <p:spPr>
          <a:xfrm>
            <a:off x="1842926" y="3473232"/>
            <a:ext cx="95760" cy="92855"/>
          </a:xfrm>
          <a:prstGeom prst="ellipse">
            <a:avLst/>
          </a:prstGeom>
          <a:solidFill>
            <a:srgbClr val="0070C0"/>
          </a:solidFill>
          <a:ln w="1270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10761782-47F4-EA4A-BDA0-DEC3F2EEEB38}"/>
              </a:ext>
            </a:extLst>
          </p:cNvPr>
          <p:cNvSpPr/>
          <p:nvPr/>
        </p:nvSpPr>
        <p:spPr>
          <a:xfrm>
            <a:off x="2984146" y="4127153"/>
            <a:ext cx="95760" cy="92855"/>
          </a:xfrm>
          <a:prstGeom prst="ellipse">
            <a:avLst/>
          </a:prstGeom>
          <a:solidFill>
            <a:srgbClr val="0070C0"/>
          </a:solidFill>
          <a:ln w="1270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D2CF3BB9-6BA6-1E45-B762-03DEDDBCD709}"/>
              </a:ext>
            </a:extLst>
          </p:cNvPr>
          <p:cNvSpPr/>
          <p:nvPr/>
        </p:nvSpPr>
        <p:spPr>
          <a:xfrm>
            <a:off x="4081404" y="4287266"/>
            <a:ext cx="95760" cy="92855"/>
          </a:xfrm>
          <a:prstGeom prst="ellipse">
            <a:avLst/>
          </a:prstGeom>
          <a:solidFill>
            <a:srgbClr val="0070C0"/>
          </a:solidFill>
          <a:ln w="1270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4BA7EA48-42AC-4643-A7B1-4CDA0DD548FC}"/>
              </a:ext>
            </a:extLst>
          </p:cNvPr>
          <p:cNvSpPr/>
          <p:nvPr/>
        </p:nvSpPr>
        <p:spPr>
          <a:xfrm>
            <a:off x="5600869" y="4356148"/>
            <a:ext cx="95760" cy="92855"/>
          </a:xfrm>
          <a:prstGeom prst="ellipse">
            <a:avLst/>
          </a:prstGeom>
          <a:solidFill>
            <a:srgbClr val="0070C0"/>
          </a:solidFill>
          <a:ln w="1270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CD650D2-482D-8747-AC10-99EA9FCADD59}"/>
                  </a:ext>
                </a:extLst>
              </p:cNvPr>
              <p:cNvSpPr txBox="1"/>
              <p:nvPr/>
            </p:nvSpPr>
            <p:spPr>
              <a:xfrm>
                <a:off x="629168" y="3597226"/>
                <a:ext cx="1065125" cy="440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5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△</m:t>
                    </m:r>
                  </m:oMath>
                </a14:m>
                <a:r>
                  <a:rPr lang="fr-FR" sz="1000" dirty="0">
                    <a:solidFill>
                      <a:srgbClr val="0070C0"/>
                    </a:solidFill>
                    <a:latin typeface="Nunito Sans"/>
                  </a:rPr>
                  <a:t>Battery level</a:t>
                </a:r>
              </a:p>
              <a:p>
                <a:pPr algn="ctr"/>
                <a:r>
                  <a:rPr lang="fr-FR" b="1" dirty="0">
                    <a:solidFill>
                      <a:srgbClr val="0070C0"/>
                    </a:solidFill>
                    <a:latin typeface="Nunito Sans"/>
                  </a:rPr>
                  <a:t>-2.8%</a:t>
                </a:r>
              </a:p>
            </p:txBody>
          </p:sp>
        </mc:Choice>
        <mc:Fallback xmlns="">
          <p:sp>
            <p:nvSpPr>
              <p:cNvPr id="37" name="ZoneTexte 36">
                <a:extLst>
                  <a:ext uri="{FF2B5EF4-FFF2-40B4-BE49-F238E27FC236}">
                    <a16:creationId xmlns:a16="http://schemas.microsoft.com/office/drawing/2014/main" id="{CCD650D2-482D-8747-AC10-99EA9FCADD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168" y="3597226"/>
                <a:ext cx="1065125" cy="440955"/>
              </a:xfrm>
              <a:prstGeom prst="rect">
                <a:avLst/>
              </a:prstGeom>
              <a:blipFill>
                <a:blip r:embed="rId6"/>
                <a:stretch>
                  <a:fillRect b="-2285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96EC1C1-1574-9542-A1CD-CDF65017BCFD}"/>
                  </a:ext>
                </a:extLst>
              </p:cNvPr>
              <p:cNvSpPr txBox="1"/>
              <p:nvPr/>
            </p:nvSpPr>
            <p:spPr>
              <a:xfrm>
                <a:off x="4325552" y="3704321"/>
                <a:ext cx="1065125" cy="440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5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△</m:t>
                    </m:r>
                  </m:oMath>
                </a14:m>
                <a:r>
                  <a:rPr lang="fr-FR" sz="1000" dirty="0">
                    <a:solidFill>
                      <a:srgbClr val="0070C0"/>
                    </a:solidFill>
                    <a:latin typeface="Nunito Sans"/>
                  </a:rPr>
                  <a:t>Battery level</a:t>
                </a:r>
              </a:p>
              <a:p>
                <a:pPr algn="ctr"/>
                <a:r>
                  <a:rPr lang="fr-FR" b="1" dirty="0">
                    <a:solidFill>
                      <a:srgbClr val="0070C0"/>
                    </a:solidFill>
                    <a:latin typeface="Nunito Sans"/>
                  </a:rPr>
                  <a:t>-0.4%</a:t>
                </a:r>
              </a:p>
            </p:txBody>
          </p:sp>
        </mc:Choice>
        <mc:Fallback xmlns=""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096EC1C1-1574-9542-A1CD-CDF65017B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52" y="3704321"/>
                <a:ext cx="1065125" cy="440955"/>
              </a:xfrm>
              <a:prstGeom prst="rect">
                <a:avLst/>
              </a:prstGeom>
              <a:blipFill>
                <a:blip r:embed="rId7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74C4D21C-4F2F-CF45-9605-B3B1BE02BC43}"/>
                  </a:ext>
                </a:extLst>
              </p:cNvPr>
              <p:cNvSpPr txBox="1"/>
              <p:nvPr/>
            </p:nvSpPr>
            <p:spPr>
              <a:xfrm>
                <a:off x="1736394" y="4036288"/>
                <a:ext cx="1065125" cy="440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5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△</m:t>
                    </m:r>
                  </m:oMath>
                </a14:m>
                <a:r>
                  <a:rPr lang="fr-FR" sz="1000" dirty="0">
                    <a:solidFill>
                      <a:srgbClr val="0070C0"/>
                    </a:solidFill>
                    <a:latin typeface="Nunito Sans"/>
                  </a:rPr>
                  <a:t>Battery level</a:t>
                </a:r>
              </a:p>
              <a:p>
                <a:pPr algn="ctr"/>
                <a:r>
                  <a:rPr lang="fr-FR" b="1" dirty="0">
                    <a:solidFill>
                      <a:srgbClr val="0070C0"/>
                    </a:solidFill>
                    <a:latin typeface="Nunito Sans"/>
                  </a:rPr>
                  <a:t>-4.4%</a:t>
                </a:r>
              </a:p>
            </p:txBody>
          </p:sp>
        </mc:Choice>
        <mc:Fallback xmlns=""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74C4D21C-4F2F-CF45-9605-B3B1BE02B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394" y="4036288"/>
                <a:ext cx="1065125" cy="440955"/>
              </a:xfrm>
              <a:prstGeom prst="rect">
                <a:avLst/>
              </a:prstGeom>
              <a:blipFill>
                <a:blip r:embed="rId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8481A2B9-8816-5145-A305-25AA31538CAA}"/>
                  </a:ext>
                </a:extLst>
              </p:cNvPr>
              <p:cNvSpPr txBox="1"/>
              <p:nvPr/>
            </p:nvSpPr>
            <p:spPr>
              <a:xfrm>
                <a:off x="2981853" y="3529042"/>
                <a:ext cx="1065125" cy="440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15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△</m:t>
                    </m:r>
                  </m:oMath>
                </a14:m>
                <a:r>
                  <a:rPr lang="fr-FR" sz="1000" dirty="0">
                    <a:solidFill>
                      <a:srgbClr val="0070C0"/>
                    </a:solidFill>
                    <a:latin typeface="Nunito Sans"/>
                  </a:rPr>
                  <a:t>Battery level</a:t>
                </a:r>
              </a:p>
              <a:p>
                <a:pPr algn="ctr"/>
                <a:r>
                  <a:rPr lang="fr-FR" b="1" dirty="0">
                    <a:solidFill>
                      <a:srgbClr val="0070C0"/>
                    </a:solidFill>
                    <a:latin typeface="Nunito Sans"/>
                  </a:rPr>
                  <a:t>-1.2%</a:t>
                </a:r>
              </a:p>
            </p:txBody>
          </p:sp>
        </mc:Choice>
        <mc:Fallback xmlns=""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8481A2B9-8816-5145-A305-25AA31538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853" y="3529042"/>
                <a:ext cx="1065125" cy="440955"/>
              </a:xfrm>
              <a:prstGeom prst="rect">
                <a:avLst/>
              </a:prstGeom>
              <a:blipFill>
                <a:blip r:embed="rId9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06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9" grpId="0"/>
      <p:bldP spid="22" grpId="0" animBg="1"/>
      <p:bldP spid="23" grpId="0" animBg="1"/>
      <p:bldP spid="24" grpId="0" animBg="1"/>
      <p:bldP spid="25" grpId="0" animBg="1"/>
      <p:bldP spid="27" grpId="0"/>
      <p:bldP spid="28" grpId="0"/>
      <p:bldP spid="29" grpId="0"/>
      <p:bldP spid="30" grpId="0"/>
      <p:bldP spid="31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5">
            <a:extLst>
              <a:ext uri="{FF2B5EF4-FFF2-40B4-BE49-F238E27FC236}">
                <a16:creationId xmlns:a16="http://schemas.microsoft.com/office/drawing/2014/main" id="{ADD6A1C3-1B2C-F749-9C79-655E8DAE629E}"/>
              </a:ext>
            </a:extLst>
          </p:cNvPr>
          <p:cNvSpPr txBox="1"/>
          <p:nvPr/>
        </p:nvSpPr>
        <p:spPr>
          <a:xfrm>
            <a:off x="311700" y="-450"/>
            <a:ext cx="8520600" cy="107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2800" dirty="0">
                <a:solidFill>
                  <a:schemeClr val="lt2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Comparison of 3 drivers on same itinerary</a:t>
            </a:r>
            <a:endParaRPr lang="en-US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9E2E6885-8E62-7049-9B85-F6BBADD6E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555313"/>
              </p:ext>
            </p:extLst>
          </p:nvPr>
        </p:nvGraphicFramePr>
        <p:xfrm>
          <a:off x="3796837" y="994618"/>
          <a:ext cx="5262382" cy="2777679"/>
        </p:xfrm>
        <a:graphic>
          <a:graphicData uri="http://schemas.openxmlformats.org/drawingml/2006/table">
            <a:tbl>
              <a:tblPr/>
              <a:tblGrid>
                <a:gridCol w="1504574">
                  <a:extLst>
                    <a:ext uri="{9D8B030D-6E8A-4147-A177-3AD203B41FA5}">
                      <a16:colId xmlns:a16="http://schemas.microsoft.com/office/drawing/2014/main" val="2593515754"/>
                    </a:ext>
                  </a:extLst>
                </a:gridCol>
                <a:gridCol w="1143312">
                  <a:extLst>
                    <a:ext uri="{9D8B030D-6E8A-4147-A177-3AD203B41FA5}">
                      <a16:colId xmlns:a16="http://schemas.microsoft.com/office/drawing/2014/main" val="464372809"/>
                    </a:ext>
                  </a:extLst>
                </a:gridCol>
                <a:gridCol w="875538">
                  <a:extLst>
                    <a:ext uri="{9D8B030D-6E8A-4147-A177-3AD203B41FA5}">
                      <a16:colId xmlns:a16="http://schemas.microsoft.com/office/drawing/2014/main" val="420697668"/>
                    </a:ext>
                  </a:extLst>
                </a:gridCol>
                <a:gridCol w="867459">
                  <a:extLst>
                    <a:ext uri="{9D8B030D-6E8A-4147-A177-3AD203B41FA5}">
                      <a16:colId xmlns:a16="http://schemas.microsoft.com/office/drawing/2014/main" val="2339435142"/>
                    </a:ext>
                  </a:extLst>
                </a:gridCol>
                <a:gridCol w="871499">
                  <a:extLst>
                    <a:ext uri="{9D8B030D-6E8A-4147-A177-3AD203B41FA5}">
                      <a16:colId xmlns:a16="http://schemas.microsoft.com/office/drawing/2014/main" val="2794846188"/>
                    </a:ext>
                  </a:extLst>
                </a:gridCol>
              </a:tblGrid>
              <a:tr h="454034"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 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 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Driver 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127146"/>
                  </a:ext>
                </a:extLst>
              </a:tr>
              <a:tr h="454034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Mileage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196548"/>
                  </a:ext>
                </a:extLst>
              </a:tr>
              <a:tr h="65494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Vehicle Speed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km/h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286133"/>
                  </a:ext>
                </a:extLst>
              </a:tr>
              <a:tr h="559719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406997"/>
                  </a:ext>
                </a:extLst>
              </a:tr>
              <a:tr h="654946"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Electricity consumption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kWh/100km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18,2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18,4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17,9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47177"/>
                  </a:ext>
                </a:extLst>
              </a:tr>
            </a:tbl>
          </a:graphicData>
        </a:graphic>
      </p:graphicFrame>
      <p:pic>
        <p:nvPicPr>
          <p:cNvPr id="12" name="Image 11">
            <a:extLst>
              <a:ext uri="{FF2B5EF4-FFF2-40B4-BE49-F238E27FC236}">
                <a16:creationId xmlns:a16="http://schemas.microsoft.com/office/drawing/2014/main" id="{D6EB078A-8955-2244-A33F-475E93FD1D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119" b="27973"/>
          <a:stretch/>
        </p:blipFill>
        <p:spPr>
          <a:xfrm>
            <a:off x="84781" y="988480"/>
            <a:ext cx="3639575" cy="27776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13" name="Google Shape;84;p15">
            <a:extLst>
              <a:ext uri="{FF2B5EF4-FFF2-40B4-BE49-F238E27FC236}">
                <a16:creationId xmlns:a16="http://schemas.microsoft.com/office/drawing/2014/main" id="{D3F2996B-E063-D84D-9401-84D2226996FE}"/>
              </a:ext>
            </a:extLst>
          </p:cNvPr>
          <p:cNvSpPr txBox="1"/>
          <p:nvPr/>
        </p:nvSpPr>
        <p:spPr>
          <a:xfrm>
            <a:off x="143728" y="3766160"/>
            <a:ext cx="9049367" cy="137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The test were done with the same vehicle parameters :</a:t>
            </a:r>
          </a:p>
          <a:p>
            <a:pPr marL="0" lvl="0" indent="0" algn="l" rtl="0"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Gear in B (regenerative braking) / Vehicle mode = Comfort / Air Conditioning = OFF.</a:t>
            </a:r>
          </a:p>
        </p:txBody>
      </p:sp>
    </p:spTree>
    <p:extLst>
      <p:ext uri="{BB962C8B-B14F-4D97-AF65-F5344CB8AC3E}">
        <p14:creationId xmlns:p14="http://schemas.microsoft.com/office/powerpoint/2010/main" val="2403784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4;p15">
            <a:extLst>
              <a:ext uri="{FF2B5EF4-FFF2-40B4-BE49-F238E27FC236}">
                <a16:creationId xmlns:a16="http://schemas.microsoft.com/office/drawing/2014/main" id="{ADD6A1C3-1B2C-F749-9C79-655E8DAE629E}"/>
              </a:ext>
            </a:extLst>
          </p:cNvPr>
          <p:cNvSpPr txBox="1"/>
          <p:nvPr/>
        </p:nvSpPr>
        <p:spPr>
          <a:xfrm>
            <a:off x="311700" y="-450"/>
            <a:ext cx="8520600" cy="107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2800" dirty="0">
                <a:solidFill>
                  <a:schemeClr val="lt2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Comparison of Driver 2 and Driver 3</a:t>
            </a:r>
            <a:endParaRPr lang="en-US" dirty="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" name="Google Shape;84;p15">
            <a:extLst>
              <a:ext uri="{FF2B5EF4-FFF2-40B4-BE49-F238E27FC236}">
                <a16:creationId xmlns:a16="http://schemas.microsoft.com/office/drawing/2014/main" id="{D3F2996B-E063-D84D-9401-84D2226996FE}"/>
              </a:ext>
            </a:extLst>
          </p:cNvPr>
          <p:cNvSpPr txBox="1"/>
          <p:nvPr/>
        </p:nvSpPr>
        <p:spPr>
          <a:xfrm>
            <a:off x="6759047" y="85150"/>
            <a:ext cx="2460900" cy="505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6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When electric current is </a:t>
            </a:r>
            <a:r>
              <a:rPr lang="en-US" sz="1600" b="1" dirty="0">
                <a:solidFill>
                  <a:srgbClr val="0096FF"/>
                </a:solidFill>
                <a:latin typeface="Nunito Sans"/>
                <a:ea typeface="Nunito Sans"/>
                <a:cs typeface="Nunito Sans"/>
                <a:sym typeface="Nunito Sans"/>
              </a:rPr>
              <a:t>positive</a:t>
            </a: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the energy of the battery is </a:t>
            </a:r>
            <a:r>
              <a:rPr lang="en-US" sz="1600" b="1" dirty="0">
                <a:solidFill>
                  <a:srgbClr val="0096FF"/>
                </a:solidFill>
                <a:latin typeface="Nunito Sans"/>
                <a:ea typeface="Nunito Sans"/>
                <a:cs typeface="Nunito Sans"/>
                <a:sym typeface="Nunito Sans"/>
              </a:rPr>
              <a:t>regenerated</a:t>
            </a: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from the kinetic energy of the vehicle (inertia).</a:t>
            </a:r>
          </a:p>
          <a:p>
            <a:pPr marL="0" lvl="0" indent="0" algn="l" rtl="0">
              <a:spcBef>
                <a:spcPts val="1600"/>
              </a:spcBef>
              <a:spcAft>
                <a:spcPts val="4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When electric current is </a:t>
            </a:r>
            <a:r>
              <a:rPr lang="en-US" sz="1600" b="1" dirty="0">
                <a:solidFill>
                  <a:srgbClr val="FFC000"/>
                </a:solidFill>
                <a:latin typeface="Nunito Sans"/>
                <a:ea typeface="Nunito Sans"/>
                <a:cs typeface="Nunito Sans"/>
                <a:sym typeface="Nunito Sans"/>
              </a:rPr>
              <a:t>negative</a:t>
            </a: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, the energy of the battery is </a:t>
            </a:r>
            <a:r>
              <a:rPr lang="en-US" sz="1600" b="1" dirty="0">
                <a:solidFill>
                  <a:srgbClr val="FFC000"/>
                </a:solidFill>
                <a:latin typeface="Nunito Sans"/>
                <a:ea typeface="Nunito Sans"/>
                <a:cs typeface="Nunito Sans"/>
                <a:sym typeface="Nunito Sans"/>
              </a:rPr>
              <a:t>consumed</a:t>
            </a: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to propel the vehicle.</a:t>
            </a:r>
          </a:p>
          <a:p>
            <a:pPr lvl="0">
              <a:spcBef>
                <a:spcPts val="1600"/>
              </a:spcBef>
              <a:spcAft>
                <a:spcPts val="400"/>
              </a:spcAft>
            </a:pP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Electricity consumption is higher for Driver 2 because he has more sharp acceleration requests than Driver 3 </a:t>
            </a: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Eco coaching to help driver save range?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61C23489-B245-6248-9183-7436797C2D8D}"/>
              </a:ext>
            </a:extLst>
          </p:cNvPr>
          <p:cNvGrpSpPr/>
          <p:nvPr/>
        </p:nvGrpSpPr>
        <p:grpSpPr>
          <a:xfrm>
            <a:off x="110466" y="981904"/>
            <a:ext cx="6621729" cy="3785124"/>
            <a:chOff x="0" y="981904"/>
            <a:chExt cx="6621729" cy="3785124"/>
          </a:xfrm>
        </p:grpSpPr>
        <p:pic>
          <p:nvPicPr>
            <p:cNvPr id="2" name="Graphique 1">
              <a:extLst>
                <a:ext uri="{FF2B5EF4-FFF2-40B4-BE49-F238E27FC236}">
                  <a16:creationId xmlns:a16="http://schemas.microsoft.com/office/drawing/2014/main" id="{48EE381B-7B98-1240-A6F6-2403B3920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981904"/>
              <a:ext cx="6621729" cy="378512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C8A16BE-8688-A34C-B9A3-461F83EFD3FB}"/>
                </a:ext>
              </a:extLst>
            </p:cNvPr>
            <p:cNvSpPr/>
            <p:nvPr/>
          </p:nvSpPr>
          <p:spPr>
            <a:xfrm>
              <a:off x="227065" y="3123397"/>
              <a:ext cx="478679" cy="1252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44DB4D-1154-A242-9F1F-3140A64CB999}"/>
                </a:ext>
              </a:extLst>
            </p:cNvPr>
            <p:cNvSpPr/>
            <p:nvPr/>
          </p:nvSpPr>
          <p:spPr>
            <a:xfrm>
              <a:off x="5841317" y="1473174"/>
              <a:ext cx="478679" cy="1252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F06EC3A1-B390-264C-966F-C6C07F51DAAA}"/>
              </a:ext>
            </a:extLst>
          </p:cNvPr>
          <p:cNvSpPr txBox="1"/>
          <p:nvPr/>
        </p:nvSpPr>
        <p:spPr>
          <a:xfrm>
            <a:off x="110465" y="2994813"/>
            <a:ext cx="5744149" cy="435721"/>
          </a:xfrm>
          <a:prstGeom prst="rect">
            <a:avLst/>
          </a:prstGeom>
          <a:solidFill>
            <a:schemeClr val="accent2">
              <a:lumMod val="60000"/>
              <a:lumOff val="40000"/>
              <a:alpha val="10000"/>
            </a:schemeClr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fr-FR" sz="1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000" b="1" dirty="0" err="1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</a:t>
            </a:r>
            <a:r>
              <a:rPr lang="fr-FR" sz="1000" b="1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&gt; 0</a:t>
            </a:r>
          </a:p>
          <a:p>
            <a:r>
              <a:rPr lang="fr-FR" sz="1000" b="1" dirty="0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 </a:t>
            </a:r>
            <a:r>
              <a:rPr lang="fr-FR" sz="1000" b="1" dirty="0" err="1">
                <a:solidFill>
                  <a:srgbClr val="0096FF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Regeneration</a:t>
            </a:r>
            <a:endParaRPr lang="fr-FR" sz="1000" b="1" dirty="0">
              <a:solidFill>
                <a:srgbClr val="0096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64F9DD-8C35-4247-9BDD-9D9799F93EA9}"/>
              </a:ext>
            </a:extLst>
          </p:cNvPr>
          <p:cNvSpPr txBox="1"/>
          <p:nvPr/>
        </p:nvSpPr>
        <p:spPr>
          <a:xfrm>
            <a:off x="110465" y="3430534"/>
            <a:ext cx="5744149" cy="902126"/>
          </a:xfrm>
          <a:prstGeom prst="rect">
            <a:avLst/>
          </a:prstGeom>
          <a:solidFill>
            <a:srgbClr val="FFFF00">
              <a:alpha val="10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r>
              <a:rPr lang="fr-FR" sz="10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fr-FR" sz="10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</a:t>
            </a:r>
            <a:r>
              <a:rPr lang="fr-FR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&lt; 0</a:t>
            </a:r>
          </a:p>
          <a:p>
            <a:r>
              <a:rPr lang="fr-FR" sz="1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 Consumption</a:t>
            </a:r>
            <a:endParaRPr lang="fr-FR" sz="10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9F712027-4616-1843-848F-2134D8C1188C}"/>
              </a:ext>
            </a:extLst>
          </p:cNvPr>
          <p:cNvGrpSpPr/>
          <p:nvPr/>
        </p:nvGrpSpPr>
        <p:grpSpPr>
          <a:xfrm>
            <a:off x="1558007" y="3529014"/>
            <a:ext cx="2246879" cy="803646"/>
            <a:chOff x="1558007" y="3529014"/>
            <a:chExt cx="2246879" cy="803646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C44BF82-9322-794C-9420-FFE542262484}"/>
                </a:ext>
              </a:extLst>
            </p:cNvPr>
            <p:cNvSpPr/>
            <p:nvPr/>
          </p:nvSpPr>
          <p:spPr>
            <a:xfrm>
              <a:off x="3491903" y="3559407"/>
              <a:ext cx="312983" cy="711884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204BD8F-FC9D-8346-B67A-4F6A926205BD}"/>
                </a:ext>
              </a:extLst>
            </p:cNvPr>
            <p:cNvSpPr/>
            <p:nvPr/>
          </p:nvSpPr>
          <p:spPr>
            <a:xfrm>
              <a:off x="2319753" y="3620776"/>
              <a:ext cx="195358" cy="466408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6705B65A-AF20-B74A-96A8-B908109CCC6B}"/>
                </a:ext>
              </a:extLst>
            </p:cNvPr>
            <p:cNvSpPr/>
            <p:nvPr/>
          </p:nvSpPr>
          <p:spPr>
            <a:xfrm>
              <a:off x="3290404" y="3866252"/>
              <a:ext cx="195358" cy="466408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138ED4C8-5F33-F24D-AF87-4088F5E233AE}"/>
                </a:ext>
              </a:extLst>
            </p:cNvPr>
            <p:cNvSpPr/>
            <p:nvPr/>
          </p:nvSpPr>
          <p:spPr>
            <a:xfrm>
              <a:off x="1921367" y="3529014"/>
              <a:ext cx="122224" cy="245479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7D5AA6B9-DBB6-DC41-B19D-30813A0C9E97}"/>
                </a:ext>
              </a:extLst>
            </p:cNvPr>
            <p:cNvSpPr/>
            <p:nvPr/>
          </p:nvSpPr>
          <p:spPr>
            <a:xfrm>
              <a:off x="1558007" y="3636117"/>
              <a:ext cx="122224" cy="245479"/>
            </a:xfrm>
            <a:prstGeom prst="ellipse">
              <a:avLst/>
            </a:prstGeom>
            <a:noFill/>
            <a:ln>
              <a:solidFill>
                <a:srgbClr val="FFC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4449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 txBox="1"/>
          <p:nvPr/>
        </p:nvSpPr>
        <p:spPr>
          <a:xfrm>
            <a:off x="311700" y="-450"/>
            <a:ext cx="8520600" cy="14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None/>
            </a:pPr>
            <a:endParaRPr dirty="0">
              <a:solidFill>
                <a:srgbClr val="434343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289A112E-15DE-7448-8D6C-C89AA9E119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477"/>
          <a:stretch/>
        </p:blipFill>
        <p:spPr>
          <a:xfrm rot="10800000">
            <a:off x="410920" y="1120294"/>
            <a:ext cx="3597555" cy="2230462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2" name="Bulle ronde 1">
            <a:extLst>
              <a:ext uri="{FF2B5EF4-FFF2-40B4-BE49-F238E27FC236}">
                <a16:creationId xmlns:a16="http://schemas.microsoft.com/office/drawing/2014/main" id="{C9175E0E-A83C-484E-BC43-B67B194571F9}"/>
              </a:ext>
            </a:extLst>
          </p:cNvPr>
          <p:cNvSpPr/>
          <p:nvPr/>
        </p:nvSpPr>
        <p:spPr>
          <a:xfrm>
            <a:off x="4568643" y="126814"/>
            <a:ext cx="3281935" cy="1986960"/>
          </a:xfrm>
          <a:prstGeom prst="wedgeEllipseCallout">
            <a:avLst>
              <a:gd name="adj1" fmla="val -71437"/>
              <a:gd name="adj2" fmla="val 38469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dirty="0" err="1">
                <a:solidFill>
                  <a:schemeClr val="bg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Any</a:t>
            </a:r>
            <a:r>
              <a:rPr lang="fr-FR" sz="3200" dirty="0">
                <a:solidFill>
                  <a:schemeClr val="bg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rPr>
              <a:t> questions?</a:t>
            </a:r>
            <a:endParaRPr lang="fr-FR" sz="3200" dirty="0">
              <a:solidFill>
                <a:schemeClr val="bg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algn="ctr"/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CC8BE0-1812-AD42-8D25-D1361B7AB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104" y="2317294"/>
            <a:ext cx="3490836" cy="2618128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42 Wolfsburg ">
  <a:themeElements>
    <a:clrScheme name="Simple Light">
      <a:dk1>
        <a:srgbClr val="9ED3D2"/>
      </a:dk1>
      <a:lt1>
        <a:srgbClr val="FFFFFF"/>
      </a:lt1>
      <a:dk2>
        <a:srgbClr val="03716A"/>
      </a:dk2>
      <a:lt2>
        <a:srgbClr val="F1CA37"/>
      </a:lt2>
      <a:accent1>
        <a:srgbClr val="005857"/>
      </a:accent1>
      <a:accent2>
        <a:srgbClr val="03716A"/>
      </a:accent2>
      <a:accent3>
        <a:srgbClr val="00BABC"/>
      </a:accent3>
      <a:accent4>
        <a:srgbClr val="EB9A54"/>
      </a:accent4>
      <a:accent5>
        <a:srgbClr val="F1CA37"/>
      </a:accent5>
      <a:accent6>
        <a:srgbClr val="D101BF"/>
      </a:accent6>
      <a:hlink>
        <a:srgbClr val="0371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472</Words>
  <Application>Microsoft Macintosh PowerPoint</Application>
  <PresentationFormat>Affichage à l'écran (16:9)</PresentationFormat>
  <Paragraphs>101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7</vt:i4>
      </vt:variant>
    </vt:vector>
  </HeadingPairs>
  <TitlesOfParts>
    <vt:vector size="17" baseType="lpstr">
      <vt:lpstr>Open Sans</vt:lpstr>
      <vt:lpstr>Cambria Math</vt:lpstr>
      <vt:lpstr>Calibri</vt:lpstr>
      <vt:lpstr>Arial</vt:lpstr>
      <vt:lpstr>Nunito Sans SemiBold</vt:lpstr>
      <vt:lpstr>Nunito Sans ExtraBold</vt:lpstr>
      <vt:lpstr>Calibri Light</vt:lpstr>
      <vt:lpstr>Nunito Sans</vt:lpstr>
      <vt:lpstr>42 Wolfsburg </vt:lpstr>
      <vt:lpstr>Conception personnalisée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Monine CHAN</cp:lastModifiedBy>
  <cp:revision>30</cp:revision>
  <dcterms:modified xsi:type="dcterms:W3CDTF">2021-11-01T08:30:29Z</dcterms:modified>
</cp:coreProperties>
</file>